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9C657-8FCD-43DF-9E7D-D55C1D1F1D2C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72417-5A91-4C12-9FF8-B8AE05AD6B1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769FE-FD0C-4F6F-9DEB-B3F8FAE7C962}" type="slidenum">
              <a:rPr lang="es-ES" altLang="es-ES"/>
              <a:pPr/>
              <a:t>1</a:t>
            </a:fld>
            <a:endParaRPr lang="es-ES" altLang="es-E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B1F39-7C4A-4A7B-A4EB-EB77E4FB636E}" type="datetimeFigureOut">
              <a:rPr lang="es-ES" smtClean="0"/>
              <a:t>18/12/2014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DFA80-7791-4B2E-AFB3-39B4666112D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18" Type="http://schemas.openxmlformats.org/officeDocument/2006/relationships/image" Target="../media/image11.png"/><Relationship Id="rId26" Type="http://schemas.openxmlformats.org/officeDocument/2006/relationships/hyperlink" Target="http://www.google.es/url?sa=i&amp;rct=j&amp;q=&amp;esrc=s&amp;source=images&amp;cd=&amp;cad=rja&amp;uact=8&amp;docid=zEma4G9OJwgf7M&amp;tbnid=IqwtR3fLjN31_M:&amp;ved=0CAUQjRw&amp;url=http://www.alanieve.com/&amp;ei=hj2QU-L4MYKp0QWUiYCIBg&amp;psig=AFQjCNGAubejqaiY-s3iXl2AdMXPRkMcDA&amp;ust=1402048259111830" TargetMode="External"/><Relationship Id="rId39" Type="http://schemas.openxmlformats.org/officeDocument/2006/relationships/image" Target="../media/image22.jpeg"/><Relationship Id="rId3" Type="http://schemas.openxmlformats.org/officeDocument/2006/relationships/hyperlink" Target="http://www.google.es/url?sa=i&amp;rct=j&amp;q=&amp;esrc=s&amp;source=images&amp;cd=&amp;cad=rja&amp;uact=8&amp;docid=zDEBPgIIcvy8-M&amp;tbnid=_vXoCGzZiZzyuM:&amp;ved=0CAUQjRw&amp;url=http://www.xciento.es/&amp;ei=NDuQU4C4BanM0QWa6YDQCA&amp;bvm=bv.68235269,d.d2k&amp;psig=AFQjCNEWEH0ia5eD_jiu642TdxHnli-w2A&amp;ust=1402047655474824" TargetMode="External"/><Relationship Id="rId21" Type="http://schemas.openxmlformats.org/officeDocument/2006/relationships/image" Target="../media/image13.png"/><Relationship Id="rId34" Type="http://schemas.openxmlformats.org/officeDocument/2006/relationships/hyperlink" Target="http://www.google.es/url?sa=i&amp;rct=j&amp;q=&amp;esrc=s&amp;source=images&amp;cd=&amp;cad=rja&amp;uact=8&amp;docid=OcBCRyF5hw_c8M&amp;tbnid=BEuygC-0SgDSfM:&amp;ved=0CAUQjRw&amp;url=http://thomashepburnacademy.org/news/2014-03-23/have-you-got-100-attendance&amp;ei=K0yQU-mqOIiLqAapi4C4Bg&amp;bvm=bv.68235269,d.cWc&amp;psig=AFQjCNG9KbI7RksYeVzurXv6Eo0f4-zW-w&amp;ust=1402051977157569" TargetMode="External"/><Relationship Id="rId42" Type="http://schemas.openxmlformats.org/officeDocument/2006/relationships/hyperlink" Target="https://www.google.es/url?sa=i&amp;rct=j&amp;q=&amp;esrc=s&amp;source=images&amp;cd=&amp;cad=rja&amp;uact=8&amp;docid=32DEez5_rkiKLM&amp;tbnid=Hv5SrwgKbt0rhM:&amp;ved=0CAUQjRw&amp;url=https://booking.obehotel.com:448/&amp;ei=DnqQU4p85qnsBob-gPAE&amp;bvm=bv.68235269,d.d2k&amp;psig=AFQjCNFlC0C1Q36jG23mlQlvCdj7_-RVIQ&amp;ust=1402063725604896" TargetMode="External"/><Relationship Id="rId47" Type="http://schemas.openxmlformats.org/officeDocument/2006/relationships/image" Target="../media/image29.png"/><Relationship Id="rId50" Type="http://schemas.openxmlformats.org/officeDocument/2006/relationships/image" Target="../media/image32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hyperlink" Target="http://www.google.es/url?sa=i&amp;rct=j&amp;q=&amp;esrc=s&amp;source=images&amp;cd=&amp;cad=rja&amp;uact=8&amp;docid=mpjvXAO8RX8yBM&amp;tbnid=e8_-rNufdF0roM:&amp;ved=0CAUQjRw&amp;url=http://viajardeoferta.com/2014/02/21/descuentos-en-hoteles-de-la-mano-de-venere/&amp;ei=7z6QU6-2EIn30gWVooHwCA&amp;psig=AFQjCNEEfv7LDm2E9UgbTeW8QyAmu7jaQw&amp;ust=1402048613776512" TargetMode="External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hyperlink" Target="http://www.google.es/url?sa=i&amp;rct=j&amp;q=&amp;esrc=s&amp;source=images&amp;cd=&amp;cad=rja&amp;uact=8&amp;docid=3z0TyMgouFO9jM&amp;tbnid=jQEKjXUtrjNdkM:&amp;ved=0CAUQjRw&amp;url=http://travelplaces.ie/membership/&amp;ei=6kyQU_H_NIuEqgaJ14DoDA&amp;bvm=bv.68235269,d.cWc&amp;psig=AFQjCNECL_ONTGdSNC1Sc3cCKYIF0bTTHw&amp;ust=1402052197853334" TargetMode="External"/><Relationship Id="rId46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hyperlink" Target="http://www.google.es/url?sa=i&amp;rct=j&amp;q=&amp;esrc=s&amp;source=images&amp;cd=&amp;cad=rja&amp;uact=8&amp;docid=8zgFUM788NXJQM&amp;tbnid=USorphxZen0dqM:&amp;ved=0CAUQjRw&amp;url=http://www.viajesolympia.com/&amp;ei=hzuQU9DmDsj70gXY5IHQCw&amp;bvm=bv.68235269,d.d2k&amp;psig=AFQjCNHzVVC3k8M4fwsrmJnrdNiqfxQVZg&amp;ust=1402047747468720" TargetMode="External"/><Relationship Id="rId29" Type="http://schemas.openxmlformats.org/officeDocument/2006/relationships/image" Target="../media/image17.png"/><Relationship Id="rId41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google.es/url?sa=i&amp;rct=j&amp;q=&amp;esrc=s&amp;source=images&amp;cd=&amp;cad=rja&amp;uact=8&amp;docid=gfo6bhMJM6-aMM&amp;tbnid=ofHSvaV8JaPykM:&amp;ved=0CAUQjRw&amp;url=http://www.the-eday.com/invierno/logitravel-7-descuento-directo-en-cruceros/&amp;ei=ZDuQU87tFYH00gXqsICACA&amp;bvm=bv.68235269,d.d2k&amp;psig=AFQjCNEMT4lZnOs8J30THt9U8YR_HhihiA&amp;ust=1402047710342598" TargetMode="External"/><Relationship Id="rId24" Type="http://schemas.openxmlformats.org/officeDocument/2006/relationships/hyperlink" Target="http://www.google.es/url?sa=i&amp;rct=j&amp;q=&amp;esrc=s&amp;source=images&amp;cd=&amp;cad=rja&amp;uact=8&amp;docid=kaPrCPLhJeCsqM&amp;tbnid=3ZLp3hE3MY4V9M:&amp;ved=0CAUQjRw&amp;url=http://www.tiendeo.com/Folletos-Catalogos/barcelo-viajes&amp;ei=YDyQU-TXAoGX1AX91oHADQ&amp;psig=AFQjCNEvPsz0TmAr6o9kh3PwTpRAvcykSA&amp;ust=1402047963683247" TargetMode="External"/><Relationship Id="rId32" Type="http://schemas.openxmlformats.org/officeDocument/2006/relationships/hyperlink" Target="https://www.google.es/url?sa=i&amp;rct=j&amp;q=&amp;esrc=s&amp;source=images&amp;cd=&amp;cad=rja&amp;uact=8&amp;docid=C1NCdmS8jF6gxM&amp;tbnid=QUofGtcmIVipLM:&amp;ved=0CAUQjRw&amp;url=https://www.avaibook.com/blog/tripadvisor/&amp;ei=7zuQU8_aD6v60gWj14DACw&amp;bvm=bv.68235269,d.d2k&amp;psig=AFQjCNG3OQoB7CGQrjSvd4uxJOKut2dm-A&amp;ust=1402047849961896" TargetMode="External"/><Relationship Id="rId37" Type="http://schemas.openxmlformats.org/officeDocument/2006/relationships/image" Target="../media/image21.jpeg"/><Relationship Id="rId40" Type="http://schemas.openxmlformats.org/officeDocument/2006/relationships/image" Target="../media/image23.png"/><Relationship Id="rId45" Type="http://schemas.openxmlformats.org/officeDocument/2006/relationships/image" Target="../media/image27.pn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23" Type="http://schemas.openxmlformats.org/officeDocument/2006/relationships/image" Target="../media/image14.png"/><Relationship Id="rId28" Type="http://schemas.openxmlformats.org/officeDocument/2006/relationships/hyperlink" Target="http://www.google.es/url?sa=i&amp;rct=j&amp;q=&amp;esrc=s&amp;source=images&amp;cd=&amp;cad=rja&amp;uact=8&amp;docid=m9VVC4_ZXuke7M&amp;tbnid=jsl1NpqpGLx46M:&amp;ved=0CAUQjRw&amp;url=http://www.traveltek.net/&amp;ei=UEaQU73iK4vY0QXA5YDoBw&amp;bvm=bv.68235269,d.d2k&amp;psig=AFQjCNF4HIuX7OGX8g32OGofCN8LgcxU5w&amp;ust=1402050504406811" TargetMode="External"/><Relationship Id="rId36" Type="http://schemas.openxmlformats.org/officeDocument/2006/relationships/hyperlink" Target="http://www.google.es/url?sa=i&amp;rct=j&amp;q=&amp;esrc=s&amp;source=images&amp;cd=&amp;cad=rja&amp;uact=8&amp;docid=c6zMbeJ9tdrpZM&amp;tbnid=wPQVv8dIDpMdkM:&amp;ved=0CAUQjRw&amp;url=http://travel.excite.co.uk/dawson-and-sanderson-holidays-N22024.html&amp;ei=V0yQU6WoNMaLqgaN2oC4Cg&amp;bvm=bv.68235269,d.cWc&amp;psig=AFQjCNEMN9LnSNMi1E_hhETHpXJU0tMGXw&amp;ust=1402052049445230" TargetMode="External"/><Relationship Id="rId49" Type="http://schemas.openxmlformats.org/officeDocument/2006/relationships/image" Target="../media/image31.png"/><Relationship Id="rId10" Type="http://schemas.openxmlformats.org/officeDocument/2006/relationships/image" Target="../media/image6.png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4" Type="http://schemas.openxmlformats.org/officeDocument/2006/relationships/image" Target="../media/image26.png"/><Relationship Id="rId52" Type="http://schemas.openxmlformats.org/officeDocument/2006/relationships/image" Target="../media/image34.png"/><Relationship Id="rId4" Type="http://schemas.openxmlformats.org/officeDocument/2006/relationships/image" Target="../media/image1.png"/><Relationship Id="rId9" Type="http://schemas.openxmlformats.org/officeDocument/2006/relationships/hyperlink" Target="http://www.google.es/url?sa=i&amp;rct=j&amp;q=&amp;esrc=s&amp;source=images&amp;cd=&amp;cad=rja&amp;uact=8&amp;docid=FFk0nETlw3CmUM&amp;tbnid=Th7Cx6vPfyFZNM:&amp;ved=0CAUQjRw&amp;url=http://www.ezeecentrix.com/es/our_channels.php&amp;ei=kTyQU7udDsii0QXaKQ&amp;psig=AFQjCNGTnpi2t93ufYNkPCZbFPzKm9ZSOQ&amp;ust=1402048011888398" TargetMode="External"/><Relationship Id="rId14" Type="http://schemas.openxmlformats.org/officeDocument/2006/relationships/hyperlink" Target="http://www.google.es/url?sa=i&amp;rct=j&amp;q=&amp;esrc=s&amp;source=images&amp;cd=&amp;cad=rja&amp;uact=8&amp;docid=LEjm4W_mnmc6KM&amp;tbnid=NeqfFAY2TIvhQM:&amp;ved=0CAUQjRw&amp;url=http://blog.itsolutions.es/channel-manager/&amp;ei=dD6QU8uuH4HX0QWmo4HIAg&amp;psig=AFQjCNFYeFkKQzj7nVEY6uBaqHRQS5Mb7w&amp;ust=1402048496845730" TargetMode="External"/><Relationship Id="rId22" Type="http://schemas.openxmlformats.org/officeDocument/2006/relationships/hyperlink" Target="http://www.google.es/url?sa=i&amp;rct=j&amp;q=&amp;esrc=s&amp;source=images&amp;cd=&amp;cad=rja&amp;uact=8&amp;docid=tHNuW9idAz4AiM&amp;tbnid=t3fAqhAVJJJCWM:&amp;ved=0CAUQjRw&amp;url=http://blanesphotofestival.wix.com/gifblanes&amp;ei=HzyQU5PCCamY0AWQnIDgBg&amp;psig=AFQjCNFd93Z5JAvoC8sRc72md007RLTEMA&amp;ust=1402047894852132" TargetMode="External"/><Relationship Id="rId27" Type="http://schemas.openxmlformats.org/officeDocument/2006/relationships/image" Target="../media/image16.png"/><Relationship Id="rId30" Type="http://schemas.openxmlformats.org/officeDocument/2006/relationships/hyperlink" Target="http://www.google.es/url?sa=i&amp;rct=j&amp;q=&amp;esrc=s&amp;source=images&amp;cd=&amp;cad=rja&amp;uact=8&amp;docid=byXC4ehAZOEgZM&amp;tbnid=t_XNNH5dxg7DkM:&amp;ved=0CAUQjRw&amp;url=http://www.travelpayer.net/&amp;ei=vEaQU7uXHqiysQTKq4HwCw&amp;bvm=bv.68235269,d.d2k&amp;psig=AFQjCNHskI1aUkM0zKBGHEOvc6pKrSYPuw&amp;ust=1402050616704752" TargetMode="External"/><Relationship Id="rId35" Type="http://schemas.openxmlformats.org/officeDocument/2006/relationships/image" Target="../media/image20.jpeg"/><Relationship Id="rId43" Type="http://schemas.openxmlformats.org/officeDocument/2006/relationships/image" Target="../media/image25.png"/><Relationship Id="rId48" Type="http://schemas.openxmlformats.org/officeDocument/2006/relationships/image" Target="../media/image30.png"/><Relationship Id="rId8" Type="http://schemas.openxmlformats.org/officeDocument/2006/relationships/image" Target="../media/image5.png"/><Relationship Id="rId51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xciento.es/wp-content/uploads/2013/07/DESTI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933056"/>
            <a:ext cx="109941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3"/>
          <p:cNvSpPr>
            <a:spLocks noChangeAspect="1" noChangeArrowheads="1"/>
          </p:cNvSpPr>
          <p:nvPr/>
        </p:nvSpPr>
        <p:spPr bwMode="auto">
          <a:xfrm>
            <a:off x="2843809" y="1179874"/>
            <a:ext cx="4388992" cy="3831065"/>
          </a:xfrm>
          <a:prstGeom prst="ellips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endParaRPr lang="es-ES" altLang="es-ES" sz="1000" b="1" dirty="0"/>
          </a:p>
        </p:txBody>
      </p:sp>
      <p:sp>
        <p:nvSpPr>
          <p:cNvPr id="11267" name="Oval 3"/>
          <p:cNvSpPr>
            <a:spLocks noChangeAspect="1" noChangeArrowheads="1"/>
          </p:cNvSpPr>
          <p:nvPr/>
        </p:nvSpPr>
        <p:spPr bwMode="auto">
          <a:xfrm>
            <a:off x="3148928" y="2003047"/>
            <a:ext cx="1872414" cy="1796026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2400" b="1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OBE PULL</a:t>
            </a:r>
            <a:endParaRPr lang="es-ES" altLang="es-ES" sz="24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6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Full connection </a:t>
            </a:r>
          </a:p>
          <a:p>
            <a:pPr algn="ctr"/>
            <a:r>
              <a:rPr lang="es-ES" altLang="es-ES" sz="16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(two way)</a:t>
            </a:r>
            <a:endParaRPr lang="es-ES" altLang="es-ES" sz="16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0269" y="154849"/>
            <a:ext cx="8459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ES" sz="2000" b="1" dirty="0">
                <a:solidFill>
                  <a:schemeClr val="bg1">
                    <a:lumMod val="65000"/>
                  </a:schemeClr>
                </a:solidFill>
                <a:latin typeface="Agency FB" pitchFamily="34" charset="0"/>
              </a:rPr>
              <a:t>Esquema del Sistema </a:t>
            </a:r>
            <a:r>
              <a:rPr lang="es-ES_tradnl" altLang="es-ES" sz="2000" b="1" dirty="0" smtClean="0">
                <a:solidFill>
                  <a:schemeClr val="bg1">
                    <a:lumMod val="50000"/>
                  </a:schemeClr>
                </a:solidFill>
                <a:latin typeface="Agency FB" pitchFamily="34" charset="0"/>
              </a:rPr>
              <a:t>OBEHOTEL  </a:t>
            </a:r>
            <a:r>
              <a:rPr lang="es-ES_tradnl" altLang="es-ES" sz="2000" dirty="0" smtClean="0">
                <a:solidFill>
                  <a:schemeClr val="bg1">
                    <a:lumMod val="50000"/>
                  </a:schemeClr>
                </a:solidFill>
                <a:latin typeface="Agency FB" pitchFamily="34" charset="0"/>
              </a:rPr>
              <a:t>(versión 3.06 / 2014)</a:t>
            </a:r>
            <a:endParaRPr lang="ca-ES" altLang="es-ES" sz="1600" dirty="0">
              <a:solidFill>
                <a:schemeClr val="bg1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28" name="Oval 3"/>
          <p:cNvSpPr>
            <a:spLocks noChangeAspect="1" noChangeArrowheads="1"/>
          </p:cNvSpPr>
          <p:nvPr/>
        </p:nvSpPr>
        <p:spPr bwMode="auto">
          <a:xfrm>
            <a:off x="5480644" y="2047464"/>
            <a:ext cx="1576483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2000" b="1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OBE PUSH</a:t>
            </a:r>
            <a:endParaRPr lang="es-ES" altLang="es-ES" sz="20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4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Full connection </a:t>
            </a:r>
          </a:p>
          <a:p>
            <a:pPr algn="ctr"/>
            <a:r>
              <a:rPr lang="es-ES" altLang="es-ES" sz="14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(two way)</a:t>
            </a:r>
            <a:endParaRPr lang="es-ES" altLang="es-ES" sz="14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29" name="Oval 3"/>
          <p:cNvSpPr>
            <a:spLocks noChangeAspect="1" noChangeArrowheads="1"/>
          </p:cNvSpPr>
          <p:nvPr/>
        </p:nvSpPr>
        <p:spPr bwMode="auto">
          <a:xfrm>
            <a:off x="4953939" y="3590490"/>
            <a:ext cx="1257983" cy="120666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1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OBE PMS</a:t>
            </a:r>
            <a:endParaRPr lang="es-ES" altLang="es-ES" sz="1600" b="1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2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Only reservation</a:t>
            </a:r>
          </a:p>
          <a:p>
            <a:pPr algn="ctr"/>
            <a:r>
              <a:rPr lang="es-ES" altLang="es-ES" sz="12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(one way)</a:t>
            </a:r>
            <a:endParaRPr lang="es-ES" altLang="es-ES" sz="1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1 Cilindro"/>
          <p:cNvSpPr/>
          <p:nvPr/>
        </p:nvSpPr>
        <p:spPr>
          <a:xfrm>
            <a:off x="4812308" y="2676477"/>
            <a:ext cx="764866" cy="1076618"/>
          </a:xfrm>
          <a:prstGeom prst="can">
            <a:avLst/>
          </a:prstGeom>
          <a:gradFill flip="none" rotWithShape="1">
            <a:gsLst>
              <a:gs pos="0">
                <a:schemeClr val="accent3">
                  <a:lumMod val="95000"/>
                  <a:shade val="30000"/>
                  <a:satMod val="115000"/>
                </a:schemeClr>
              </a:gs>
              <a:gs pos="50000">
                <a:schemeClr val="accent3">
                  <a:lumMod val="95000"/>
                  <a:shade val="67500"/>
                  <a:satMod val="115000"/>
                </a:schemeClr>
              </a:gs>
              <a:gs pos="100000">
                <a:schemeClr val="accent3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6" name="5 Conector recto de flecha"/>
          <p:cNvCxnSpPr>
            <a:endCxn id="57" idx="3"/>
          </p:cNvCxnSpPr>
          <p:nvPr/>
        </p:nvCxnSpPr>
        <p:spPr>
          <a:xfrm flipH="1" flipV="1">
            <a:off x="1331640" y="1802980"/>
            <a:ext cx="1736393" cy="743065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5" idx="3"/>
          </p:cNvCxnSpPr>
          <p:nvPr/>
        </p:nvCxnSpPr>
        <p:spPr>
          <a:xfrm>
            <a:off x="2919698" y="1396387"/>
            <a:ext cx="619499" cy="655258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H="1">
            <a:off x="2771800" y="3395363"/>
            <a:ext cx="457647" cy="321669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6732240" y="1576023"/>
            <a:ext cx="497523" cy="57966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4037"/>
            <a:ext cx="1001939" cy="4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1519"/>
            <a:ext cx="1055477" cy="4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592" y="1045592"/>
            <a:ext cx="1238682" cy="26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5425" y="1314156"/>
            <a:ext cx="1155452" cy="49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 redondeado"/>
          <p:cNvSpPr/>
          <p:nvPr/>
        </p:nvSpPr>
        <p:spPr>
          <a:xfrm>
            <a:off x="1551378" y="979549"/>
            <a:ext cx="1368320" cy="833676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 redondeado"/>
          <p:cNvSpPr/>
          <p:nvPr/>
        </p:nvSpPr>
        <p:spPr>
          <a:xfrm>
            <a:off x="213898" y="1297867"/>
            <a:ext cx="1117742" cy="1010225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 redondeado"/>
          <p:cNvSpPr/>
          <p:nvPr/>
        </p:nvSpPr>
        <p:spPr>
          <a:xfrm>
            <a:off x="7308304" y="836712"/>
            <a:ext cx="1728192" cy="2160240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222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306535" y="863134"/>
            <a:ext cx="1729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PUSH</a:t>
            </a:r>
            <a:endParaRPr lang="es-ES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64 CuadroTexto"/>
          <p:cNvSpPr txBox="1"/>
          <p:nvPr/>
        </p:nvSpPr>
        <p:spPr>
          <a:xfrm>
            <a:off x="256037" y="3501842"/>
            <a:ext cx="1781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 </a:t>
            </a:r>
            <a:r>
              <a:rPr lang="es-ES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PULL </a:t>
            </a:r>
          </a:p>
          <a:p>
            <a:pPr algn="ctr"/>
            <a:r>
              <a:rPr lang="es-ES" sz="10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OTA’s nacionales:</a:t>
            </a:r>
            <a:endParaRPr lang="es-ES" sz="1000" b="1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53938" y="3048358"/>
            <a:ext cx="5109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B2B2B2"/>
                </a:solidFill>
                <a:latin typeface="Agency FB" panose="020B0503020202020204" pitchFamily="34" charset="0"/>
              </a:rPr>
              <a:t>BD</a:t>
            </a:r>
            <a:endParaRPr lang="es-ES" b="1" dirty="0">
              <a:solidFill>
                <a:srgbClr val="B2B2B2"/>
              </a:solidFill>
              <a:latin typeface="Agency FB" panose="020B0503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911903" y="1526210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24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OBEHOTEL</a:t>
            </a:r>
            <a:r>
              <a:rPr lang="es-ES_tradnl" altLang="es-ES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s-ES_tradnl" altLang="es-ES" sz="16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(versión 3.06)</a:t>
            </a:r>
            <a:endParaRPr lang="ca-ES" altLang="es-ES" sz="1600" b="1" dirty="0">
              <a:solidFill>
                <a:schemeClr val="accent5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9403" y="192485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B2B2B2"/>
                </a:solidFill>
              </a:rPr>
              <a:t>160</a:t>
            </a:r>
            <a:r>
              <a:rPr lang="es-ES" sz="2400" b="1" dirty="0" smtClean="0">
                <a:solidFill>
                  <a:srgbClr val="B2B2B2"/>
                </a:solidFill>
              </a:rPr>
              <a:t> </a:t>
            </a:r>
            <a:r>
              <a:rPr lang="es-ES" sz="1400" dirty="0" smtClean="0">
                <a:solidFill>
                  <a:srgbClr val="B2B2B2"/>
                </a:solidFill>
              </a:rPr>
              <a:t>hoteles</a:t>
            </a:r>
            <a:endParaRPr lang="es-ES" sz="1400" dirty="0">
              <a:solidFill>
                <a:srgbClr val="B2B2B2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1524337" y="1407689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B2B2B2"/>
                </a:solidFill>
              </a:rPr>
              <a:t>6</a:t>
            </a:r>
            <a:r>
              <a:rPr lang="es-ES" sz="2400" b="1" dirty="0" smtClean="0">
                <a:solidFill>
                  <a:srgbClr val="B2B2B2"/>
                </a:solidFill>
              </a:rPr>
              <a:t>0 </a:t>
            </a:r>
            <a:r>
              <a:rPr lang="es-ES" sz="1600" dirty="0" smtClean="0">
                <a:solidFill>
                  <a:srgbClr val="B2B2B2"/>
                </a:solidFill>
              </a:rPr>
              <a:t>hoteles</a:t>
            </a:r>
            <a:endParaRPr lang="es-ES" sz="1600" dirty="0">
              <a:solidFill>
                <a:srgbClr val="B2B2B2"/>
              </a:solidFill>
            </a:endParaRPr>
          </a:p>
        </p:txBody>
      </p:sp>
      <p:pic>
        <p:nvPicPr>
          <p:cNvPr id="19484" name="Picture 28" descr="http://www.ezeecentrix.com/es/img/channels/travel_republic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2465" y="5887818"/>
            <a:ext cx="1703551" cy="48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http://www.the-eday.com/invierno/ficheros/logitravel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7"/>
            <a:ext cx="155934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6309320"/>
            <a:ext cx="1512168" cy="262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9" name="Picture 33" descr="http://blog.itsolutions.es/wp-content/uploads/2014/02/booking.pn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8181" y="1172510"/>
            <a:ext cx="1450832" cy="24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0998" y="1412776"/>
            <a:ext cx="1430468" cy="6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2" name="Picture 36" descr="http://www.viajardeoferta.com/imagenes/logo_venere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6658" y="1959447"/>
            <a:ext cx="1403813" cy="53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91 Rectángulo redondeado"/>
          <p:cNvSpPr/>
          <p:nvPr/>
        </p:nvSpPr>
        <p:spPr>
          <a:xfrm>
            <a:off x="2771800" y="5104897"/>
            <a:ext cx="4536504" cy="1564463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97 CuadroTexto"/>
          <p:cNvSpPr txBox="1"/>
          <p:nvPr/>
        </p:nvSpPr>
        <p:spPr>
          <a:xfrm>
            <a:off x="3059832" y="5173742"/>
            <a:ext cx="18020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</a:t>
            </a:r>
            <a:r>
              <a:rPr lang="es-E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PULL </a:t>
            </a:r>
          </a:p>
          <a:p>
            <a:pPr algn="ctr"/>
            <a:r>
              <a:rPr lang="es-ES" sz="10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OTA’s UK  &amp; tecnológicas:</a:t>
            </a:r>
            <a:endParaRPr lang="es-ES" sz="1000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96482"/>
            <a:ext cx="1447800" cy="285750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6" descr="http://www.viajesolympia.com/static/img/web/viajes_olympia_logo.pn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3" y="5157192"/>
            <a:ext cx="1285844" cy="21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4" descr="http://static.wixstatic.com/media/0dc494_fd1dd02248384be19e4a4ba63fc06541.png_srz_237_84_85_22_0.50_1.20_0.00_png_srz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5224"/>
            <a:ext cx="654699" cy="23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6" descr="http://static102.tiendeo.com/upload_negocio/negocio_692/logo2.pn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028" y="5733256"/>
            <a:ext cx="808580" cy="27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30" descr="http://www.alanieve.com/vhis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965" y="6021288"/>
            <a:ext cx="774643" cy="301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112 CuadroTexto"/>
          <p:cNvSpPr txBox="1"/>
          <p:nvPr/>
        </p:nvSpPr>
        <p:spPr>
          <a:xfrm>
            <a:off x="467544" y="4509120"/>
            <a:ext cx="5838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AAVV</a:t>
            </a:r>
            <a:r>
              <a:rPr lang="es-ES" sz="1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es-ES" sz="1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96" name="Picture 39" descr="http://static0.traveltek.net/images/www.traveltek.net/traveltek-logo.pn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250904"/>
            <a:ext cx="1465977" cy="27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7" name="Picture 41" descr="http://www.travelpayer.net/Images/redirect/title.png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44464" y="5589312"/>
            <a:ext cx="823680" cy="1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http://www.avaibook.com/blog/wp-content/uploads/tripconnect.png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877272"/>
            <a:ext cx="885772" cy="7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9" name="Picture 43" descr="http://thomashepburnacademy.org/media/display/hays_travel_logo.jpg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862778"/>
            <a:ext cx="990717" cy="1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1" name="Picture 45" descr="http://image.excite.co.uk/travel/news/dawson-and-sanderson-holidays-big-22024-0.jpg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5297" y="5577782"/>
            <a:ext cx="672967" cy="22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3" name="Picture 47" descr="http://travelplaces.ie/wp-content/uploads/2013/04/ITAA-Logo-for-web-e1374575411544-300x211.jpg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078276"/>
            <a:ext cx="621839" cy="4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887" y="2798472"/>
            <a:ext cx="645593" cy="45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128 Rectángulo redondeado"/>
          <p:cNvSpPr/>
          <p:nvPr/>
        </p:nvSpPr>
        <p:spPr>
          <a:xfrm>
            <a:off x="213898" y="2474234"/>
            <a:ext cx="1117742" cy="815755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9509" name="Picture 52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313" y="2515487"/>
            <a:ext cx="1030238" cy="31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2" name="131 Conector recto de flecha"/>
          <p:cNvCxnSpPr>
            <a:endCxn id="129" idx="3"/>
          </p:cNvCxnSpPr>
          <p:nvPr/>
        </p:nvCxnSpPr>
        <p:spPr>
          <a:xfrm flipH="1" flipV="1">
            <a:off x="1331640" y="2882112"/>
            <a:ext cx="1736393" cy="18948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 de flecha"/>
          <p:cNvCxnSpPr/>
          <p:nvPr/>
        </p:nvCxnSpPr>
        <p:spPr>
          <a:xfrm flipH="1">
            <a:off x="3491880" y="3861048"/>
            <a:ext cx="432048" cy="1224136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6" descr="https://booking.obehotel.com:448/img/obehotel-efimatica-logo-200x53.png">
            <a:hlinkClick r:id="rId42"/>
          </p:cNvPr>
          <p:cNvPicPr>
            <a:picLocks noChangeAspect="1" noChangeArrowheads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6125" y="5157192"/>
            <a:ext cx="16303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7394321" y="5661248"/>
            <a:ext cx="157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bg1">
                    <a:lumMod val="65000"/>
                  </a:schemeClr>
                </a:solidFill>
              </a:rPr>
              <a:t>Más info: </a:t>
            </a:r>
            <a:br>
              <a:rPr lang="es-ES" sz="1400" b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s-ES" sz="1400" b="1" dirty="0" smtClean="0">
                <a:solidFill>
                  <a:schemeClr val="bg1">
                    <a:lumMod val="65000"/>
                  </a:schemeClr>
                </a:solidFill>
              </a:rPr>
              <a:t>972 411 600</a:t>
            </a:r>
            <a:endParaRPr lang="es-E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44" cstate="print"/>
          <a:srcRect/>
          <a:stretch>
            <a:fillRect/>
          </a:stretch>
        </p:blipFill>
        <p:spPr bwMode="auto">
          <a:xfrm>
            <a:off x="251519" y="4797152"/>
            <a:ext cx="936105" cy="266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1259632" y="4725144"/>
            <a:ext cx="148395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46" cstate="print"/>
          <a:srcRect/>
          <a:stretch>
            <a:fillRect/>
          </a:stretch>
        </p:blipFill>
        <p:spPr bwMode="auto">
          <a:xfrm>
            <a:off x="1259632" y="6021288"/>
            <a:ext cx="1314363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1043608" y="5445224"/>
            <a:ext cx="576064" cy="52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7"/>
          <p:cNvPicPr>
            <a:picLocks noChangeAspect="1" noChangeArrowheads="1"/>
          </p:cNvPicPr>
          <p:nvPr/>
        </p:nvPicPr>
        <p:blipFill>
          <a:blip r:embed="rId48" cstate="print"/>
          <a:srcRect/>
          <a:stretch>
            <a:fillRect/>
          </a:stretch>
        </p:blipFill>
        <p:spPr bwMode="auto">
          <a:xfrm>
            <a:off x="1475656" y="5157192"/>
            <a:ext cx="1152129" cy="28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" name="61 Rectángulo redondeado"/>
          <p:cNvSpPr/>
          <p:nvPr/>
        </p:nvSpPr>
        <p:spPr>
          <a:xfrm>
            <a:off x="179513" y="3429173"/>
            <a:ext cx="2592287" cy="3240187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3" name="Picture 8"/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1691680" y="5517232"/>
            <a:ext cx="82294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539552" y="6381328"/>
            <a:ext cx="1800200" cy="27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Picture 53"/>
          <p:cNvPicPr>
            <a:picLocks noChangeAspect="1" noChangeArrowheads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45224"/>
            <a:ext cx="432048" cy="69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63 Rectángulo"/>
          <p:cNvSpPr/>
          <p:nvPr/>
        </p:nvSpPr>
        <p:spPr>
          <a:xfrm>
            <a:off x="72008" y="692696"/>
            <a:ext cx="9036496" cy="61206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7524328" y="2542709"/>
            <a:ext cx="1296144" cy="32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73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olloqui</dc:creator>
  <cp:lastModifiedBy>olloqui</cp:lastModifiedBy>
  <cp:revision>1</cp:revision>
  <dcterms:created xsi:type="dcterms:W3CDTF">2014-12-18T09:42:14Z</dcterms:created>
  <dcterms:modified xsi:type="dcterms:W3CDTF">2014-12-18T09:43:23Z</dcterms:modified>
</cp:coreProperties>
</file>