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FF6600"/>
    <a:srgbClr val="FF9900"/>
    <a:srgbClr val="C0C0C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 altLang="es-E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 altLang="es-E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 altLang="es-E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17AE06A-D5D6-4A39-A9D0-F1BCDB7FCFEB}" type="slidenum">
              <a:rPr lang="es-ES" altLang="es-ES"/>
              <a:pPr/>
              <a:t>‹Nº›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xmlns="" val="3574622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6769FE-FD0C-4F6F-9DEB-B3F8FAE7C962}" type="slidenum">
              <a:rPr lang="es-ES" altLang="es-ES"/>
              <a:pPr/>
              <a:t>1</a:t>
            </a:fld>
            <a:endParaRPr lang="es-ES" altLang="es-ES" dirty="0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23F78-80D8-4461-BB76-212BE1CD7B8C}" type="slidenum">
              <a:rPr lang="es-ES" altLang="es-ES"/>
              <a:pPr/>
              <a:t>‹Nº›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xmlns="" val="1558450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84F5CD-E106-4D19-8311-8E5380E0F855}" type="slidenum">
              <a:rPr lang="es-ES" altLang="es-ES"/>
              <a:pPr/>
              <a:t>‹Nº›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xmlns="" val="166119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6AF9B-DBD7-4EA2-80D5-4D2D520785B1}" type="slidenum">
              <a:rPr lang="es-ES" altLang="es-ES"/>
              <a:pPr/>
              <a:t>‹Nº›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xmlns="" val="142158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F1D41-C383-4DDD-9960-D9DBB52A0BB8}" type="slidenum">
              <a:rPr lang="es-ES" altLang="es-ES"/>
              <a:pPr/>
              <a:t>‹Nº›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xmlns="" val="2361349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66F2D-178A-49E5-81FA-6F6E6D2F3871}" type="slidenum">
              <a:rPr lang="es-ES" altLang="es-ES"/>
              <a:pPr/>
              <a:t>‹Nº›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xmlns="" val="1391414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40E2FD-31E2-4D0F-91E0-738493249B38}" type="slidenum">
              <a:rPr lang="es-ES" altLang="es-ES"/>
              <a:pPr/>
              <a:t>‹Nº›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xmlns="" val="273467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49F16-0F17-4FFB-B12A-33DFDB4D451A}" type="slidenum">
              <a:rPr lang="es-ES" altLang="es-ES"/>
              <a:pPr/>
              <a:t>‹Nº›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xmlns="" val="387813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8A594-BD68-4466-A1DE-5CF28BCA3F9D}" type="slidenum">
              <a:rPr lang="es-ES" altLang="es-ES"/>
              <a:pPr/>
              <a:t>‹Nº›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xmlns="" val="569206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3A864-CA5E-4119-B566-2F93A3E2E596}" type="slidenum">
              <a:rPr lang="es-ES" altLang="es-ES"/>
              <a:pPr/>
              <a:t>‹Nº›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xmlns="" val="2594094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7035B-D2B0-40DE-9C4E-C22350663537}" type="slidenum">
              <a:rPr lang="es-ES" altLang="es-ES"/>
              <a:pPr/>
              <a:t>‹Nº›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xmlns="" val="2843773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214EB-0D02-4ACB-99CB-792E8F8D630F}" type="slidenum">
              <a:rPr lang="es-ES" altLang="es-ES"/>
              <a:pPr/>
              <a:t>‹Nº›</a:t>
            </a:fld>
            <a:endParaRPr lang="es-ES" altLang="es-ES" dirty="0"/>
          </a:p>
        </p:txBody>
      </p:sp>
    </p:spTree>
    <p:extLst>
      <p:ext uri="{BB962C8B-B14F-4D97-AF65-F5344CB8AC3E}">
        <p14:creationId xmlns:p14="http://schemas.microsoft.com/office/powerpoint/2010/main" xmlns="" val="423515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s-E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s-E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41773BA-FDA9-4F53-BF31-A9902F0948FD}" type="slidenum">
              <a:rPr lang="es-ES" altLang="es-ES"/>
              <a:pPr/>
              <a:t>‹Nº›</a:t>
            </a:fld>
            <a:endParaRPr lang="es-ES" alt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8.png"/><Relationship Id="rId18" Type="http://schemas.openxmlformats.org/officeDocument/2006/relationships/image" Target="../media/image11.png"/><Relationship Id="rId26" Type="http://schemas.openxmlformats.org/officeDocument/2006/relationships/hyperlink" Target="http://www.google.es/url?sa=i&amp;rct=j&amp;q=&amp;esrc=s&amp;source=images&amp;cd=&amp;cad=rja&amp;uact=8&amp;docid=zEma4G9OJwgf7M&amp;tbnid=IqwtR3fLjN31_M:&amp;ved=0CAUQjRw&amp;url=http://www.alanieve.com/&amp;ei=hj2QU-L4MYKp0QWUiYCIBg&amp;psig=AFQjCNGAubejqaiY-s3iXl2AdMXPRkMcDA&amp;ust=1402048259111830" TargetMode="External"/><Relationship Id="rId39" Type="http://schemas.openxmlformats.org/officeDocument/2006/relationships/image" Target="../media/image22.jpeg"/><Relationship Id="rId3" Type="http://schemas.openxmlformats.org/officeDocument/2006/relationships/hyperlink" Target="http://www.google.es/url?sa=i&amp;rct=j&amp;q=&amp;esrc=s&amp;source=images&amp;cd=&amp;cad=rja&amp;uact=8&amp;docid=zDEBPgIIcvy8-M&amp;tbnid=_vXoCGzZiZzyuM:&amp;ved=0CAUQjRw&amp;url=http://www.xciento.es/&amp;ei=NDuQU4C4BanM0QWa6YDQCA&amp;bvm=bv.68235269,d.d2k&amp;psig=AFQjCNEWEH0ia5eD_jiu642TdxHnli-w2A&amp;ust=1402047655474824" TargetMode="External"/><Relationship Id="rId21" Type="http://schemas.openxmlformats.org/officeDocument/2006/relationships/image" Target="../media/image13.png"/><Relationship Id="rId34" Type="http://schemas.openxmlformats.org/officeDocument/2006/relationships/hyperlink" Target="http://www.google.es/url?sa=i&amp;rct=j&amp;q=&amp;esrc=s&amp;source=images&amp;cd=&amp;cad=rja&amp;uact=8&amp;docid=OcBCRyF5hw_c8M&amp;tbnid=BEuygC-0SgDSfM:&amp;ved=0CAUQjRw&amp;url=http://thomashepburnacademy.org/news/2014-03-23/have-you-got-100-attendance&amp;ei=K0yQU-mqOIiLqAapi4C4Bg&amp;bvm=bv.68235269,d.cWc&amp;psig=AFQjCNG9KbI7RksYeVzurXv6Eo0f4-zW-w&amp;ust=1402051977157569" TargetMode="External"/><Relationship Id="rId42" Type="http://schemas.openxmlformats.org/officeDocument/2006/relationships/image" Target="../media/image25.png"/><Relationship Id="rId7" Type="http://schemas.openxmlformats.org/officeDocument/2006/relationships/image" Target="../media/image4.png"/><Relationship Id="rId12" Type="http://schemas.openxmlformats.org/officeDocument/2006/relationships/image" Target="../media/image7.png"/><Relationship Id="rId17" Type="http://schemas.openxmlformats.org/officeDocument/2006/relationships/hyperlink" Target="http://www.google.es/url?sa=i&amp;rct=j&amp;q=&amp;esrc=s&amp;source=images&amp;cd=&amp;cad=rja&amp;uact=8&amp;docid=mpjvXAO8RX8yBM&amp;tbnid=e8_-rNufdF0roM:&amp;ved=0CAUQjRw&amp;url=http://viajardeoferta.com/2014/02/21/descuentos-en-hoteles-de-la-mano-de-venere/&amp;ei=7z6QU6-2EIn30gWVooHwCA&amp;psig=AFQjCNEEfv7LDm2E9UgbTeW8QyAmu7jaQw&amp;ust=1402048613776512" TargetMode="External"/><Relationship Id="rId25" Type="http://schemas.openxmlformats.org/officeDocument/2006/relationships/image" Target="../media/image15.png"/><Relationship Id="rId33" Type="http://schemas.openxmlformats.org/officeDocument/2006/relationships/image" Target="../media/image19.png"/><Relationship Id="rId38" Type="http://schemas.openxmlformats.org/officeDocument/2006/relationships/hyperlink" Target="http://www.google.es/url?sa=i&amp;rct=j&amp;q=&amp;esrc=s&amp;source=images&amp;cd=&amp;cad=rja&amp;uact=8&amp;docid=3z0TyMgouFO9jM&amp;tbnid=jQEKjXUtrjNdkM:&amp;ved=0CAUQjRw&amp;url=http://travelplaces.ie/membership/&amp;ei=6kyQU_H_NIuEqgaJ14DoDA&amp;bvm=bv.68235269,d.cWc&amp;psig=AFQjCNECL_ONTGdSNC1Sc3cCKYIF0bTTHw&amp;ust=1402052197853334" TargetMode="Externa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0.png"/><Relationship Id="rId20" Type="http://schemas.openxmlformats.org/officeDocument/2006/relationships/hyperlink" Target="http://www.google.es/url?sa=i&amp;rct=j&amp;q=&amp;esrc=s&amp;source=images&amp;cd=&amp;cad=rja&amp;uact=8&amp;docid=8zgFUM788NXJQM&amp;tbnid=USorphxZen0dqM:&amp;ved=0CAUQjRw&amp;url=http://www.viajesolympia.com/&amp;ei=hzuQU9DmDsj70gXY5IHQCw&amp;bvm=bv.68235269,d.d2k&amp;psig=AFQjCNHzVVC3k8M4fwsrmJnrdNiqfxQVZg&amp;ust=1402047747468720" TargetMode="External"/><Relationship Id="rId29" Type="http://schemas.openxmlformats.org/officeDocument/2006/relationships/image" Target="../media/image17.png"/><Relationship Id="rId41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hyperlink" Target="http://www.google.es/url?sa=i&amp;rct=j&amp;q=&amp;esrc=s&amp;source=images&amp;cd=&amp;cad=rja&amp;uact=8&amp;docid=gfo6bhMJM6-aMM&amp;tbnid=ofHSvaV8JaPykM:&amp;ved=0CAUQjRw&amp;url=http://www.the-eday.com/invierno/logitravel-7-descuento-directo-en-cruceros/&amp;ei=ZDuQU87tFYH00gXqsICACA&amp;bvm=bv.68235269,d.d2k&amp;psig=AFQjCNEMT4lZnOs8J30THt9U8YR_HhihiA&amp;ust=1402047710342598" TargetMode="External"/><Relationship Id="rId24" Type="http://schemas.openxmlformats.org/officeDocument/2006/relationships/hyperlink" Target="http://www.google.es/url?sa=i&amp;rct=j&amp;q=&amp;esrc=s&amp;source=images&amp;cd=&amp;cad=rja&amp;uact=8&amp;docid=kaPrCPLhJeCsqM&amp;tbnid=3ZLp3hE3MY4V9M:&amp;ved=0CAUQjRw&amp;url=http://www.tiendeo.com/Folletos-Catalogos/barcelo-viajes&amp;ei=YDyQU-TXAoGX1AX91oHADQ&amp;psig=AFQjCNEvPsz0TmAr6o9kh3PwTpRAvcykSA&amp;ust=1402047963683247" TargetMode="External"/><Relationship Id="rId32" Type="http://schemas.openxmlformats.org/officeDocument/2006/relationships/hyperlink" Target="https://www.google.es/url?sa=i&amp;rct=j&amp;q=&amp;esrc=s&amp;source=images&amp;cd=&amp;cad=rja&amp;uact=8&amp;docid=C1NCdmS8jF6gxM&amp;tbnid=QUofGtcmIVipLM:&amp;ved=0CAUQjRw&amp;url=https://www.avaibook.com/blog/tripadvisor/&amp;ei=7zuQU8_aD6v60gWj14DACw&amp;bvm=bv.68235269,d.d2k&amp;psig=AFQjCNG3OQoB7CGQrjSvd4uxJOKut2dm-A&amp;ust=1402047849961896" TargetMode="External"/><Relationship Id="rId37" Type="http://schemas.openxmlformats.org/officeDocument/2006/relationships/image" Target="../media/image21.jpeg"/><Relationship Id="rId40" Type="http://schemas.openxmlformats.org/officeDocument/2006/relationships/image" Target="../media/image23.png"/><Relationship Id="rId5" Type="http://schemas.openxmlformats.org/officeDocument/2006/relationships/image" Target="../media/image2.png"/><Relationship Id="rId15" Type="http://schemas.openxmlformats.org/officeDocument/2006/relationships/image" Target="../media/image9.png"/><Relationship Id="rId23" Type="http://schemas.openxmlformats.org/officeDocument/2006/relationships/image" Target="../media/image14.png"/><Relationship Id="rId28" Type="http://schemas.openxmlformats.org/officeDocument/2006/relationships/hyperlink" Target="http://www.google.es/url?sa=i&amp;rct=j&amp;q=&amp;esrc=s&amp;source=images&amp;cd=&amp;cad=rja&amp;uact=8&amp;docid=m9VVC4_ZXuke7M&amp;tbnid=jsl1NpqpGLx46M:&amp;ved=0CAUQjRw&amp;url=http://www.traveltek.net/&amp;ei=UEaQU73iK4vY0QXA5YDoBw&amp;bvm=bv.68235269,d.d2k&amp;psig=AFQjCNF4HIuX7OGX8g32OGofCN8LgcxU5w&amp;ust=1402050504406811" TargetMode="External"/><Relationship Id="rId36" Type="http://schemas.openxmlformats.org/officeDocument/2006/relationships/hyperlink" Target="http://www.google.es/url?sa=i&amp;rct=j&amp;q=&amp;esrc=s&amp;source=images&amp;cd=&amp;cad=rja&amp;uact=8&amp;docid=c6zMbeJ9tdrpZM&amp;tbnid=wPQVv8dIDpMdkM:&amp;ved=0CAUQjRw&amp;url=http://travel.excite.co.uk/dawson-and-sanderson-holidays-N22024.html&amp;ei=V0yQU6WoNMaLqgaN2oC4Cg&amp;bvm=bv.68235269,d.cWc&amp;psig=AFQjCNEMN9LnSNMi1E_hhETHpXJU0tMGXw&amp;ust=1402052049445230" TargetMode="External"/><Relationship Id="rId10" Type="http://schemas.openxmlformats.org/officeDocument/2006/relationships/image" Target="../media/image6.png"/><Relationship Id="rId19" Type="http://schemas.openxmlformats.org/officeDocument/2006/relationships/image" Target="../media/image12.png"/><Relationship Id="rId31" Type="http://schemas.openxmlformats.org/officeDocument/2006/relationships/image" Target="../media/image18.png"/><Relationship Id="rId44" Type="http://schemas.openxmlformats.org/officeDocument/2006/relationships/image" Target="../media/image26.png"/><Relationship Id="rId4" Type="http://schemas.openxmlformats.org/officeDocument/2006/relationships/image" Target="../media/image1.png"/><Relationship Id="rId9" Type="http://schemas.openxmlformats.org/officeDocument/2006/relationships/hyperlink" Target="http://www.google.es/url?sa=i&amp;rct=j&amp;q=&amp;esrc=s&amp;source=images&amp;cd=&amp;cad=rja&amp;uact=8&amp;docid=FFk0nETlw3CmUM&amp;tbnid=Th7Cx6vPfyFZNM:&amp;ved=0CAUQjRw&amp;url=http://www.ezeecentrix.com/es/our_channels.php&amp;ei=kTyQU7udDsii0QXaKQ&amp;psig=AFQjCNGTnpi2t93ufYNkPCZbFPzKm9ZSOQ&amp;ust=1402048011888398" TargetMode="External"/><Relationship Id="rId14" Type="http://schemas.openxmlformats.org/officeDocument/2006/relationships/hyperlink" Target="http://www.google.es/url?sa=i&amp;rct=j&amp;q=&amp;esrc=s&amp;source=images&amp;cd=&amp;cad=rja&amp;uact=8&amp;docid=LEjm4W_mnmc6KM&amp;tbnid=NeqfFAY2TIvhQM:&amp;ved=0CAUQjRw&amp;url=http://blog.itsolutions.es/channel-manager/&amp;ei=dD6QU8uuH4HX0QWmo4HIAg&amp;psig=AFQjCNFYeFkKQzj7nVEY6uBaqHRQS5Mb7w&amp;ust=1402048496845730" TargetMode="External"/><Relationship Id="rId22" Type="http://schemas.openxmlformats.org/officeDocument/2006/relationships/hyperlink" Target="http://www.google.es/url?sa=i&amp;rct=j&amp;q=&amp;esrc=s&amp;source=images&amp;cd=&amp;cad=rja&amp;uact=8&amp;docid=tHNuW9idAz4AiM&amp;tbnid=t3fAqhAVJJJCWM:&amp;ved=0CAUQjRw&amp;url=http://blanesphotofestival.wix.com/gifblanes&amp;ei=HzyQU5PCCamY0AWQnIDgBg&amp;psig=AFQjCNFd93Z5JAvoC8sRc72md007RLTEMA&amp;ust=1402047894852132" TargetMode="External"/><Relationship Id="rId27" Type="http://schemas.openxmlformats.org/officeDocument/2006/relationships/image" Target="../media/image16.png"/><Relationship Id="rId30" Type="http://schemas.openxmlformats.org/officeDocument/2006/relationships/hyperlink" Target="http://www.google.es/url?sa=i&amp;rct=j&amp;q=&amp;esrc=s&amp;source=images&amp;cd=&amp;cad=rja&amp;uact=8&amp;docid=byXC4ehAZOEgZM&amp;tbnid=t_XNNH5dxg7DkM:&amp;ved=0CAUQjRw&amp;url=http://www.travelpayer.net/&amp;ei=vEaQU7uXHqiysQTKq4HwCw&amp;bvm=bv.68235269,d.d2k&amp;psig=AFQjCNHskI1aUkM0zKBGHEOvc6pKrSYPuw&amp;ust=1402050616704752" TargetMode="External"/><Relationship Id="rId35" Type="http://schemas.openxmlformats.org/officeDocument/2006/relationships/image" Target="../media/image20.jpeg"/><Relationship Id="rId43" Type="http://schemas.openxmlformats.org/officeDocument/2006/relationships/hyperlink" Target="https://www.google.es/url?sa=i&amp;rct=j&amp;q=&amp;esrc=s&amp;source=images&amp;cd=&amp;cad=rja&amp;uact=8&amp;docid=32DEez5_rkiKLM&amp;tbnid=Hv5SrwgKbt0rhM:&amp;ved=0CAUQjRw&amp;url=https://booking.obehotel.com:448/&amp;ei=DnqQU4p85qnsBob-gPAE&amp;bvm=bv.68235269,d.d2k&amp;psig=AFQjCNFlC0C1Q36jG23mlQlvCdj7_-RVIQ&amp;ust=140206372560489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8" name="Picture 12" descr="http://www.xciento.es/wp-content/uploads/2013/07/DESTINIA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434" y="4022577"/>
            <a:ext cx="1369012" cy="986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Oval 3"/>
          <p:cNvSpPr>
            <a:spLocks noChangeAspect="1" noChangeArrowheads="1"/>
          </p:cNvSpPr>
          <p:nvPr/>
        </p:nvSpPr>
        <p:spPr bwMode="auto">
          <a:xfrm>
            <a:off x="2843809" y="1179874"/>
            <a:ext cx="4388992" cy="3831065"/>
          </a:xfrm>
          <a:prstGeom prst="ellipse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  <a:prstDash val="sysDash"/>
            <a:round/>
            <a:headEnd/>
            <a:tailEnd/>
          </a:ln>
        </p:spPr>
        <p:txBody>
          <a:bodyPr lIns="9144" tIns="9144" rIns="9144" bIns="9144" anchor="ctr"/>
          <a:lstStyle/>
          <a:p>
            <a:pPr algn="ctr"/>
            <a:endParaRPr lang="es-ES" altLang="es-ES" sz="1000" b="1" dirty="0"/>
          </a:p>
        </p:txBody>
      </p:sp>
      <p:sp>
        <p:nvSpPr>
          <p:cNvPr id="11267" name="Oval 3"/>
          <p:cNvSpPr>
            <a:spLocks noChangeAspect="1" noChangeArrowheads="1"/>
          </p:cNvSpPr>
          <p:nvPr/>
        </p:nvSpPr>
        <p:spPr bwMode="auto">
          <a:xfrm>
            <a:off x="3148928" y="2003047"/>
            <a:ext cx="1872414" cy="1796026"/>
          </a:xfrm>
          <a:prstGeom prst="ellipse">
            <a:avLst/>
          </a:prstGeom>
          <a:solidFill>
            <a:srgbClr val="7BA0CD"/>
          </a:solidFill>
          <a:ln w="76200">
            <a:solidFill>
              <a:srgbClr val="D3DFEE"/>
            </a:solidFill>
            <a:round/>
            <a:headEnd/>
            <a:tailEnd/>
          </a:ln>
        </p:spPr>
        <p:txBody>
          <a:bodyPr lIns="9144" tIns="9144" rIns="9144" bIns="9144" anchor="ctr"/>
          <a:lstStyle/>
          <a:p>
            <a:pPr algn="ctr"/>
            <a:r>
              <a:rPr lang="es-ES" altLang="es-ES" sz="2400" b="1" dirty="0" smtClean="0">
                <a:solidFill>
                  <a:schemeClr val="accent5">
                    <a:lumMod val="90000"/>
                  </a:schemeClr>
                </a:solidFill>
                <a:latin typeface="Agency FB" panose="020B0503020202020204" pitchFamily="34" charset="0"/>
              </a:rPr>
              <a:t>OBE PULL</a:t>
            </a:r>
            <a:endParaRPr lang="es-ES" altLang="es-ES" sz="2400" b="1" dirty="0">
              <a:solidFill>
                <a:schemeClr val="accent5">
                  <a:lumMod val="90000"/>
                </a:schemeClr>
              </a:solidFill>
              <a:latin typeface="Agency FB" panose="020B0503020202020204" pitchFamily="34" charset="0"/>
            </a:endParaRPr>
          </a:p>
          <a:p>
            <a:pPr algn="ctr"/>
            <a:r>
              <a:rPr lang="es-ES" altLang="es-ES" sz="1600" dirty="0" smtClean="0">
                <a:solidFill>
                  <a:schemeClr val="accent5">
                    <a:lumMod val="90000"/>
                  </a:schemeClr>
                </a:solidFill>
                <a:latin typeface="Agency FB" panose="020B0503020202020204" pitchFamily="34" charset="0"/>
              </a:rPr>
              <a:t>Full connection </a:t>
            </a:r>
          </a:p>
          <a:p>
            <a:pPr algn="ctr"/>
            <a:r>
              <a:rPr lang="es-ES" altLang="es-ES" sz="1600" dirty="0" smtClean="0">
                <a:solidFill>
                  <a:schemeClr val="accent5">
                    <a:lumMod val="90000"/>
                  </a:schemeClr>
                </a:solidFill>
                <a:latin typeface="Agency FB" panose="020B0503020202020204" pitchFamily="34" charset="0"/>
              </a:rPr>
              <a:t>(two way)</a:t>
            </a:r>
            <a:endParaRPr lang="es-ES" altLang="es-ES" sz="1600" b="1" dirty="0">
              <a:solidFill>
                <a:schemeClr val="accent5">
                  <a:lumMod val="9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10269" y="154849"/>
            <a:ext cx="84597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 altLang="es-ES" sz="2000" b="1" dirty="0">
                <a:solidFill>
                  <a:schemeClr val="bg1">
                    <a:lumMod val="65000"/>
                  </a:schemeClr>
                </a:solidFill>
                <a:latin typeface="Agency FB" pitchFamily="34" charset="0"/>
              </a:rPr>
              <a:t>Esquema del Sistema </a:t>
            </a:r>
            <a:r>
              <a:rPr lang="es-ES_tradnl" altLang="es-ES" sz="2000" b="1" dirty="0" smtClean="0">
                <a:solidFill>
                  <a:schemeClr val="bg1">
                    <a:lumMod val="50000"/>
                  </a:schemeClr>
                </a:solidFill>
                <a:latin typeface="Agency FB" pitchFamily="34" charset="0"/>
              </a:rPr>
              <a:t>OBEHOTEL  </a:t>
            </a:r>
            <a:r>
              <a:rPr lang="es-ES_tradnl" altLang="es-ES" sz="2000" dirty="0" smtClean="0">
                <a:solidFill>
                  <a:schemeClr val="bg1">
                    <a:lumMod val="50000"/>
                  </a:schemeClr>
                </a:solidFill>
                <a:latin typeface="Agency FB" pitchFamily="34" charset="0"/>
              </a:rPr>
              <a:t>(versión 3.06 / 2014)</a:t>
            </a:r>
            <a:endParaRPr lang="ca-ES" altLang="es-ES" sz="1600" dirty="0">
              <a:solidFill>
                <a:schemeClr val="bg1">
                  <a:lumMod val="50000"/>
                </a:schemeClr>
              </a:solidFill>
              <a:latin typeface="Agency FB" pitchFamily="34" charset="0"/>
            </a:endParaRPr>
          </a:p>
        </p:txBody>
      </p:sp>
      <p:sp>
        <p:nvSpPr>
          <p:cNvPr id="28" name="Oval 3"/>
          <p:cNvSpPr>
            <a:spLocks noChangeAspect="1" noChangeArrowheads="1"/>
          </p:cNvSpPr>
          <p:nvPr/>
        </p:nvSpPr>
        <p:spPr bwMode="auto">
          <a:xfrm>
            <a:off x="5480644" y="2047464"/>
            <a:ext cx="1576483" cy="151216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20000"/>
                <a:lumOff val="80000"/>
              </a:schemeClr>
            </a:solidFill>
            <a:round/>
            <a:headEnd/>
            <a:tailEnd/>
          </a:ln>
        </p:spPr>
        <p:txBody>
          <a:bodyPr lIns="9144" tIns="9144" rIns="9144" bIns="9144" anchor="ctr"/>
          <a:lstStyle/>
          <a:p>
            <a:pPr algn="ctr"/>
            <a:r>
              <a:rPr lang="es-ES" altLang="es-ES" sz="2000" b="1" dirty="0" smtClean="0">
                <a:solidFill>
                  <a:schemeClr val="accent5">
                    <a:lumMod val="90000"/>
                  </a:schemeClr>
                </a:solidFill>
                <a:latin typeface="Agency FB" panose="020B0503020202020204" pitchFamily="34" charset="0"/>
              </a:rPr>
              <a:t>OBE PUSH</a:t>
            </a:r>
            <a:endParaRPr lang="es-ES" altLang="es-ES" sz="2000" b="1" dirty="0">
              <a:solidFill>
                <a:schemeClr val="accent5">
                  <a:lumMod val="90000"/>
                </a:schemeClr>
              </a:solidFill>
              <a:latin typeface="Agency FB" panose="020B0503020202020204" pitchFamily="34" charset="0"/>
            </a:endParaRPr>
          </a:p>
          <a:p>
            <a:pPr algn="ctr"/>
            <a:r>
              <a:rPr lang="es-ES" altLang="es-ES" sz="1400" dirty="0" smtClean="0">
                <a:solidFill>
                  <a:schemeClr val="accent5">
                    <a:lumMod val="90000"/>
                  </a:schemeClr>
                </a:solidFill>
                <a:latin typeface="Agency FB" panose="020B0503020202020204" pitchFamily="34" charset="0"/>
              </a:rPr>
              <a:t>Full connection </a:t>
            </a:r>
          </a:p>
          <a:p>
            <a:pPr algn="ctr"/>
            <a:r>
              <a:rPr lang="es-ES" altLang="es-ES" sz="1400" dirty="0" smtClean="0">
                <a:solidFill>
                  <a:schemeClr val="accent5">
                    <a:lumMod val="90000"/>
                  </a:schemeClr>
                </a:solidFill>
                <a:latin typeface="Agency FB" panose="020B0503020202020204" pitchFamily="34" charset="0"/>
              </a:rPr>
              <a:t>(two way)</a:t>
            </a:r>
            <a:endParaRPr lang="es-ES" altLang="es-ES" sz="1400" b="1" dirty="0">
              <a:solidFill>
                <a:schemeClr val="accent5">
                  <a:lumMod val="90000"/>
                </a:schemeClr>
              </a:solidFill>
              <a:latin typeface="Agency FB" panose="020B0503020202020204" pitchFamily="34" charset="0"/>
            </a:endParaRPr>
          </a:p>
        </p:txBody>
      </p:sp>
      <p:sp>
        <p:nvSpPr>
          <p:cNvPr id="29" name="Oval 3"/>
          <p:cNvSpPr>
            <a:spLocks noChangeAspect="1" noChangeArrowheads="1"/>
          </p:cNvSpPr>
          <p:nvPr/>
        </p:nvSpPr>
        <p:spPr bwMode="auto">
          <a:xfrm>
            <a:off x="4953939" y="3590490"/>
            <a:ext cx="1257983" cy="1206662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9050">
            <a:noFill/>
            <a:round/>
            <a:headEnd/>
            <a:tailEnd/>
          </a:ln>
        </p:spPr>
        <p:txBody>
          <a:bodyPr lIns="9144" tIns="9144" rIns="9144" bIns="9144" anchor="ctr"/>
          <a:lstStyle/>
          <a:p>
            <a:pPr algn="ctr"/>
            <a:r>
              <a:rPr lang="es-ES" altLang="es-ES" sz="1600" b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OBE PMS</a:t>
            </a:r>
            <a:endParaRPr lang="es-ES" altLang="es-ES" sz="1600" b="1" dirty="0">
              <a:solidFill>
                <a:schemeClr val="bg1"/>
              </a:solidFill>
              <a:latin typeface="Agency FB" panose="020B0503020202020204" pitchFamily="34" charset="0"/>
            </a:endParaRPr>
          </a:p>
          <a:p>
            <a:pPr algn="ctr"/>
            <a:r>
              <a:rPr lang="es-ES" altLang="es-ES" sz="12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Only reservation</a:t>
            </a:r>
          </a:p>
          <a:p>
            <a:pPr algn="ctr"/>
            <a:r>
              <a:rPr lang="es-ES" altLang="es-ES" sz="12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(one way)</a:t>
            </a:r>
            <a:endParaRPr lang="es-ES" altLang="es-ES" sz="1200" b="1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" name="1 Cilindro"/>
          <p:cNvSpPr/>
          <p:nvPr/>
        </p:nvSpPr>
        <p:spPr>
          <a:xfrm>
            <a:off x="4812308" y="2676477"/>
            <a:ext cx="764866" cy="1076618"/>
          </a:xfrm>
          <a:prstGeom prst="can">
            <a:avLst/>
          </a:prstGeom>
          <a:gradFill flip="none" rotWithShape="1">
            <a:gsLst>
              <a:gs pos="0">
                <a:schemeClr val="accent3">
                  <a:lumMod val="95000"/>
                  <a:shade val="30000"/>
                  <a:satMod val="115000"/>
                </a:schemeClr>
              </a:gs>
              <a:gs pos="50000">
                <a:schemeClr val="accent3">
                  <a:lumMod val="95000"/>
                  <a:shade val="67500"/>
                  <a:satMod val="115000"/>
                </a:schemeClr>
              </a:gs>
              <a:gs pos="100000">
                <a:schemeClr val="accent3">
                  <a:lumMod val="9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6" name="5 Conector recto de flecha"/>
          <p:cNvCxnSpPr>
            <a:endCxn id="57" idx="3"/>
          </p:cNvCxnSpPr>
          <p:nvPr/>
        </p:nvCxnSpPr>
        <p:spPr>
          <a:xfrm flipH="1" flipV="1">
            <a:off x="1331640" y="1802980"/>
            <a:ext cx="1736393" cy="743065"/>
          </a:xfrm>
          <a:prstGeom prst="straightConnector1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 de flecha"/>
          <p:cNvCxnSpPr>
            <a:stCxn id="15" idx="3"/>
          </p:cNvCxnSpPr>
          <p:nvPr/>
        </p:nvCxnSpPr>
        <p:spPr>
          <a:xfrm>
            <a:off x="2919698" y="1396387"/>
            <a:ext cx="619499" cy="655258"/>
          </a:xfrm>
          <a:prstGeom prst="straightConnector1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Conector recto de flecha"/>
          <p:cNvCxnSpPr/>
          <p:nvPr/>
        </p:nvCxnSpPr>
        <p:spPr>
          <a:xfrm flipH="1">
            <a:off x="2102485" y="3395363"/>
            <a:ext cx="1126962" cy="752066"/>
          </a:xfrm>
          <a:prstGeom prst="straightConnector1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Conector recto de flecha"/>
          <p:cNvCxnSpPr/>
          <p:nvPr/>
        </p:nvCxnSpPr>
        <p:spPr>
          <a:xfrm flipH="1">
            <a:off x="6732240" y="1576023"/>
            <a:ext cx="497523" cy="579661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04037"/>
            <a:ext cx="1001939" cy="483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51519"/>
            <a:ext cx="1055477" cy="476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7592" y="1045592"/>
            <a:ext cx="1238682" cy="268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65425" y="1314156"/>
            <a:ext cx="1155452" cy="499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14 Rectángulo redondeado"/>
          <p:cNvSpPr/>
          <p:nvPr/>
        </p:nvSpPr>
        <p:spPr>
          <a:xfrm>
            <a:off x="1551378" y="979549"/>
            <a:ext cx="1368320" cy="833676"/>
          </a:xfrm>
          <a:prstGeom prst="roundRect">
            <a:avLst/>
          </a:prstGeom>
          <a:noFill/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7" name="56 Rectángulo redondeado"/>
          <p:cNvSpPr/>
          <p:nvPr/>
        </p:nvSpPr>
        <p:spPr>
          <a:xfrm>
            <a:off x="213898" y="1297867"/>
            <a:ext cx="1117742" cy="1010225"/>
          </a:xfrm>
          <a:prstGeom prst="roundRect">
            <a:avLst/>
          </a:prstGeom>
          <a:noFill/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9" name="58 Rectángulo redondeado"/>
          <p:cNvSpPr/>
          <p:nvPr/>
        </p:nvSpPr>
        <p:spPr>
          <a:xfrm>
            <a:off x="7236296" y="764704"/>
            <a:ext cx="1820144" cy="1622639"/>
          </a:xfrm>
          <a:prstGeom prst="roundRect">
            <a:avLst/>
          </a:prstGeom>
          <a:noFill/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222</a:t>
            </a:r>
            <a:endParaRPr lang="es-E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7229763" y="801297"/>
            <a:ext cx="17299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05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INTEGRACIONES </a:t>
            </a:r>
            <a:r>
              <a:rPr lang="es-E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PUSH</a:t>
            </a:r>
            <a:endParaRPr lang="es-ES" sz="11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4" name="63 Rectángulo redondeado"/>
          <p:cNvSpPr/>
          <p:nvPr/>
        </p:nvSpPr>
        <p:spPr>
          <a:xfrm>
            <a:off x="179513" y="3429173"/>
            <a:ext cx="1868511" cy="3240187"/>
          </a:xfrm>
          <a:prstGeom prst="roundRect">
            <a:avLst/>
          </a:prstGeom>
          <a:noFill/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5" name="64 CuadroTexto"/>
          <p:cNvSpPr txBox="1"/>
          <p:nvPr/>
        </p:nvSpPr>
        <p:spPr>
          <a:xfrm>
            <a:off x="256037" y="3501842"/>
            <a:ext cx="178125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05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INTEGRACIONES </a:t>
            </a:r>
            <a:r>
              <a:rPr lang="es-ES" sz="105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PULL </a:t>
            </a:r>
          </a:p>
          <a:p>
            <a:pPr algn="ctr"/>
            <a:r>
              <a:rPr lang="es-ES" sz="1000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OTA’s nacionales:</a:t>
            </a:r>
            <a:endParaRPr lang="es-ES" sz="1000" u="sng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4953938" y="3048358"/>
            <a:ext cx="51092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B2B2B2"/>
                </a:solidFill>
                <a:latin typeface="Agency FB" panose="020B0503020202020204" pitchFamily="34" charset="0"/>
              </a:rPr>
              <a:t>BD</a:t>
            </a:r>
            <a:endParaRPr lang="es-ES" b="1" dirty="0">
              <a:solidFill>
                <a:srgbClr val="B2B2B2"/>
              </a:solidFill>
              <a:latin typeface="Agency FB" panose="020B0503020202020204" pitchFamily="34" charset="0"/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3911903" y="1526210"/>
            <a:ext cx="23583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altLang="es-ES" sz="2400" b="1" dirty="0" smtClean="0">
                <a:solidFill>
                  <a:schemeClr val="accent5">
                    <a:lumMod val="75000"/>
                  </a:schemeClr>
                </a:solidFill>
                <a:latin typeface="Agency FB" pitchFamily="34" charset="0"/>
              </a:rPr>
              <a:t>OBEHOTEL</a:t>
            </a:r>
            <a:r>
              <a:rPr lang="es-ES_tradnl" altLang="es-ES" b="1" dirty="0" smtClean="0">
                <a:solidFill>
                  <a:schemeClr val="accent5">
                    <a:lumMod val="75000"/>
                  </a:schemeClr>
                </a:solidFill>
                <a:latin typeface="Agency FB" pitchFamily="34" charset="0"/>
              </a:rPr>
              <a:t> </a:t>
            </a:r>
            <a:r>
              <a:rPr lang="es-ES_tradnl" altLang="es-ES" sz="1600" b="1" dirty="0" smtClean="0">
                <a:solidFill>
                  <a:schemeClr val="accent5">
                    <a:lumMod val="75000"/>
                  </a:schemeClr>
                </a:solidFill>
                <a:latin typeface="Agency FB" pitchFamily="34" charset="0"/>
              </a:rPr>
              <a:t>(versión 3.06)</a:t>
            </a:r>
            <a:endParaRPr lang="ca-ES" altLang="es-ES" sz="1600" b="1" dirty="0">
              <a:solidFill>
                <a:schemeClr val="accent5">
                  <a:lumMod val="75000"/>
                </a:schemeClr>
              </a:solidFill>
              <a:latin typeface="Agency FB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149403" y="1924852"/>
            <a:ext cx="1274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 smtClean="0">
                <a:solidFill>
                  <a:srgbClr val="B2B2B2"/>
                </a:solidFill>
              </a:rPr>
              <a:t>160</a:t>
            </a:r>
            <a:r>
              <a:rPr lang="es-ES" sz="2400" b="1" dirty="0" smtClean="0">
                <a:solidFill>
                  <a:srgbClr val="B2B2B2"/>
                </a:solidFill>
              </a:rPr>
              <a:t> </a:t>
            </a:r>
            <a:r>
              <a:rPr lang="es-ES" sz="1400" dirty="0" smtClean="0">
                <a:solidFill>
                  <a:srgbClr val="B2B2B2"/>
                </a:solidFill>
              </a:rPr>
              <a:t>hoteles</a:t>
            </a:r>
            <a:endParaRPr lang="es-ES" sz="1400" dirty="0">
              <a:solidFill>
                <a:srgbClr val="B2B2B2"/>
              </a:solidFill>
            </a:endParaRPr>
          </a:p>
        </p:txBody>
      </p:sp>
      <p:sp>
        <p:nvSpPr>
          <p:cNvPr id="73" name="72 CuadroTexto"/>
          <p:cNvSpPr txBox="1"/>
          <p:nvPr/>
        </p:nvSpPr>
        <p:spPr>
          <a:xfrm>
            <a:off x="1524337" y="1407689"/>
            <a:ext cx="12731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b="1" dirty="0">
                <a:solidFill>
                  <a:srgbClr val="B2B2B2"/>
                </a:solidFill>
              </a:rPr>
              <a:t>6</a:t>
            </a:r>
            <a:r>
              <a:rPr lang="es-ES" sz="2400" b="1" dirty="0" smtClean="0">
                <a:solidFill>
                  <a:srgbClr val="B2B2B2"/>
                </a:solidFill>
              </a:rPr>
              <a:t>0 </a:t>
            </a:r>
            <a:r>
              <a:rPr lang="es-ES" sz="1600" dirty="0" smtClean="0">
                <a:solidFill>
                  <a:srgbClr val="B2B2B2"/>
                </a:solidFill>
              </a:rPr>
              <a:t>hoteles</a:t>
            </a:r>
            <a:endParaRPr lang="es-ES" sz="1600" dirty="0">
              <a:solidFill>
                <a:srgbClr val="B2B2B2"/>
              </a:solidFill>
            </a:endParaRPr>
          </a:p>
        </p:txBody>
      </p:sp>
      <p:pic>
        <p:nvPicPr>
          <p:cNvPr id="19484" name="Picture 28" descr="http://www.ezeecentrix.com/es/img/channels/travel_republic.pn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63719" y="5887818"/>
            <a:ext cx="1703551" cy="480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470" name="Picture 14" descr="http://www.the-eday.com/invierno/ficheros/logitravel.png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629" y="3996321"/>
            <a:ext cx="1636140" cy="302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487" name="Picture 3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29568" y="6327282"/>
            <a:ext cx="1352802" cy="234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89" name="Picture 33" descr="http://blog.itsolutions.es/wp-content/uploads/2014/02/booking.png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98181" y="1130423"/>
            <a:ext cx="1450832" cy="24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490" name="Picture 34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70998" y="1390751"/>
            <a:ext cx="1430468" cy="64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92" name="Picture 36" descr="http://www.viajardeoferta.com/imagenes/logo_venere.png">
            <a:hlinkClick r:id="rId17"/>
          </p:cNvPr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3891" y="1846975"/>
            <a:ext cx="1214316" cy="461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2" name="91 Rectángulo redondeado"/>
          <p:cNvSpPr/>
          <p:nvPr/>
        </p:nvSpPr>
        <p:spPr>
          <a:xfrm>
            <a:off x="2051720" y="5104897"/>
            <a:ext cx="3938302" cy="1564463"/>
          </a:xfrm>
          <a:prstGeom prst="roundRect">
            <a:avLst/>
          </a:prstGeom>
          <a:noFill/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8" name="97 CuadroTexto"/>
          <p:cNvSpPr txBox="1"/>
          <p:nvPr/>
        </p:nvSpPr>
        <p:spPr>
          <a:xfrm>
            <a:off x="2227038" y="5104897"/>
            <a:ext cx="180209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1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INTEGRACIONES</a:t>
            </a:r>
            <a:r>
              <a:rPr lang="es-ES" sz="11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s-ES" sz="11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PULL </a:t>
            </a:r>
          </a:p>
          <a:p>
            <a:pPr algn="ctr"/>
            <a:r>
              <a:rPr lang="es-ES" sz="1000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OTA’s UK  &amp; </a:t>
            </a:r>
            <a:r>
              <a:rPr lang="es-ES" sz="1000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tecnológicas:</a:t>
            </a:r>
            <a:endParaRPr lang="es-ES" sz="1000" u="sng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9493" name="Picture 37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4456" y="5596482"/>
            <a:ext cx="14478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" name="Picture 16" descr="http://www.viajesolympia.com/static/img/web/viajes_olympia_logo.png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044" y="5202072"/>
            <a:ext cx="1476715" cy="248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24" descr="http://static.wixstatic.com/media/0dc494_fd1dd02248384be19e4a4ba63fc06541.png_srz_237_84_85_22_0.50_1.20_0.00_png_srz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2281" y="5493420"/>
            <a:ext cx="654699" cy="232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26" descr="http://static102.tiendeo.com/upload_negocio/negocio_692/logo2.png">
            <a:hlinkClick r:id="rId24"/>
          </p:cNvPr>
          <p:cNvPicPr>
            <a:picLocks noChangeAspect="1" noChangeArrowheads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9044" y="5838765"/>
            <a:ext cx="924767" cy="314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30" descr="http://www.alanieve.com/vhis.png">
            <a:hlinkClick r:id="rId26"/>
          </p:cNvPr>
          <p:cNvPicPr>
            <a:picLocks noChangeAspect="1" noChangeArrowheads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2981" y="6112684"/>
            <a:ext cx="980743" cy="38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3" name="112 CuadroTexto"/>
          <p:cNvSpPr txBox="1"/>
          <p:nvPr/>
        </p:nvSpPr>
        <p:spPr>
          <a:xfrm>
            <a:off x="742875" y="4906190"/>
            <a:ext cx="5597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000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AAVV</a:t>
            </a:r>
            <a:r>
              <a:rPr lang="es-ES" sz="1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:</a:t>
            </a:r>
            <a:endParaRPr lang="es-ES" sz="1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9496" name="Picture 39" descr="http://static0.traveltek.net/images/www.traveltek.net/traveltek-logo.png">
            <a:hlinkClick r:id="rId28"/>
          </p:cNvPr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85135" y="5250904"/>
            <a:ext cx="1465977" cy="276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497" name="Picture 41" descr="http://www.travelpayer.net/Images/redirect/title.png">
            <a:hlinkClick r:id="rId30"/>
          </p:cNvPr>
          <p:cNvPicPr>
            <a:picLocks noChangeAspect="1" noChangeArrowheads="1"/>
          </p:cNvPicPr>
          <p:nvPr/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2640" y="5589312"/>
            <a:ext cx="823680" cy="1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478" name="Picture 22" descr="http://www.avaibook.com/blog/wp-content/uploads/tripconnect.png">
            <a:hlinkClick r:id="rId32"/>
          </p:cNvPr>
          <p:cNvPicPr>
            <a:picLocks noChangeAspect="1" noChangeArrowheads="1"/>
          </p:cNvPicPr>
          <p:nvPr/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5877272"/>
            <a:ext cx="885772" cy="737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499" name="Picture 43" descr="http://thomashepburnacademy.org/media/display/hays_travel_logo.jpg">
            <a:hlinkClick r:id="rId34"/>
          </p:cNvPr>
          <p:cNvPicPr>
            <a:picLocks noChangeAspect="1" noChangeArrowheads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7659" y="5862778"/>
            <a:ext cx="990717" cy="15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501" name="Picture 45" descr="http://image.excite.co.uk/travel/news/dawson-and-sanderson-holidays-big-22024-0.jpg">
            <a:hlinkClick r:id="rId36"/>
          </p:cNvPr>
          <p:cNvPicPr>
            <a:picLocks noChangeAspect="1" noChangeArrowheads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28378" y="5561146"/>
            <a:ext cx="672967" cy="227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503" name="Picture 47" descr="http://travelplaces.ie/wp-content/uploads/2013/04/ITAA-Logo-for-web-e1374575411544-300x211.jpg">
            <a:hlinkClick r:id="rId38"/>
          </p:cNvPr>
          <p:cNvPicPr>
            <a:picLocks noChangeAspect="1" noChangeArrowheads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92171" y="6078276"/>
            <a:ext cx="621839" cy="43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9507" name="Picture 51"/>
          <p:cNvPicPr>
            <a:picLocks noChangeAspect="1" noChangeArrowheads="1"/>
          </p:cNvPicPr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887" y="2798472"/>
            <a:ext cx="645593" cy="450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9" name="128 Rectángulo redondeado"/>
          <p:cNvSpPr/>
          <p:nvPr/>
        </p:nvSpPr>
        <p:spPr>
          <a:xfrm>
            <a:off x="213898" y="2474234"/>
            <a:ext cx="1117742" cy="815755"/>
          </a:xfrm>
          <a:prstGeom prst="roundRect">
            <a:avLst/>
          </a:prstGeom>
          <a:noFill/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9509" name="Picture 52"/>
          <p:cNvPicPr>
            <a:picLocks noChangeAspect="1" noChangeArrowheads="1"/>
          </p:cNvPicPr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313" y="2515487"/>
            <a:ext cx="1030238" cy="312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2" name="131 Conector recto de flecha"/>
          <p:cNvCxnSpPr>
            <a:endCxn id="129" idx="3"/>
          </p:cNvCxnSpPr>
          <p:nvPr/>
        </p:nvCxnSpPr>
        <p:spPr>
          <a:xfrm flipH="1" flipV="1">
            <a:off x="1331640" y="2882112"/>
            <a:ext cx="1736393" cy="18948"/>
          </a:xfrm>
          <a:prstGeom prst="straightConnector1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 de flecha"/>
          <p:cNvCxnSpPr/>
          <p:nvPr/>
        </p:nvCxnSpPr>
        <p:spPr>
          <a:xfrm flipH="1">
            <a:off x="3381847" y="3799073"/>
            <a:ext cx="340409" cy="1230227"/>
          </a:xfrm>
          <a:prstGeom prst="straightConnector1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Picture 53"/>
          <p:cNvPicPr>
            <a:picLocks noChangeAspect="1" noChangeArrowheads="1"/>
          </p:cNvPicPr>
          <p:nvPr/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2661" y="5386326"/>
            <a:ext cx="2571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6" descr="https://booking.obehotel.com:448/img/obehotel-efimatica-logo-200x53.png">
            <a:hlinkClick r:id="rId43"/>
          </p:cNvPr>
          <p:cNvPicPr>
            <a:picLocks noChangeAspect="1" noChangeArrowheads="1"/>
          </p:cNvPicPr>
          <p:nvPr/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2999" y="5702257"/>
            <a:ext cx="1905000" cy="50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6804248" y="6368464"/>
            <a:ext cx="2002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 smtClean="0">
                <a:solidFill>
                  <a:schemeClr val="bg1">
                    <a:lumMod val="65000"/>
                  </a:schemeClr>
                </a:solidFill>
              </a:rPr>
              <a:t>Más info: 972 411 600</a:t>
            </a:r>
            <a:endParaRPr lang="es-ES" sz="140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390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68</Words>
  <Application>Microsoft Office PowerPoint</Application>
  <PresentationFormat>Presentación en pantalla (4:3)</PresentationFormat>
  <Paragraphs>23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Diseño predeterminado</vt:lpstr>
      <vt:lpstr>Diapositiva 1</vt:lpstr>
    </vt:vector>
  </TitlesOfParts>
  <Company>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ncodina</dc:creator>
  <cp:lastModifiedBy>olloqui</cp:lastModifiedBy>
  <cp:revision>24</cp:revision>
  <dcterms:created xsi:type="dcterms:W3CDTF">2008-06-03T11:13:49Z</dcterms:created>
  <dcterms:modified xsi:type="dcterms:W3CDTF">2014-06-25T07:56:27Z</dcterms:modified>
</cp:coreProperties>
</file>